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1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A08E32-6085-CC4E-8ACC-B4405FDE1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56EB212-D0BE-8B48-95FE-C0F90FAC5F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7EB51AD-3F6C-BD4E-A175-0886CBF95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6A7-7B09-284C-A532-D18BA89B88C1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2286327-8195-5A49-9D50-386203C7F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349FDFF-65EC-6547-9353-31FE9ABDA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1C5D-0972-AC43-B124-30F0447DC0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484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180268-3205-B847-BA55-5477A981C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15486FA-EC44-1D4E-90F5-3887E874B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28C661A-E9FC-CC4B-A7D6-5ACA38A2C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6A7-7B09-284C-A532-D18BA89B88C1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94FB166-1DFF-9844-B81E-3AEA5DB7F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B7BBED7-5055-FF4F-B585-E4A952F46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1C5D-0972-AC43-B124-30F0447DC0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456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9A92AC2-57EA-0F4D-8EE0-5CA629F0BA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D8FD58D-B114-AC4C-B754-E2BAB20977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C12198F-1024-6048-B8A9-AD85D235E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6A7-7B09-284C-A532-D18BA89B88C1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D2DE0DF-D6E3-3D43-AD59-FF56EF7FA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9F810BE-6FE7-6145-8CDE-5F1CFB356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1C5D-0972-AC43-B124-30F0447DC0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4878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38DA19-1B5A-D648-8E77-73FD667CE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714804-DED5-F54E-8C79-84B07D3B7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38D41C7-CD3B-394F-8197-C9D8EEA8E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6A7-7B09-284C-A532-D18BA89B88C1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691F96D-EB5D-3745-AC8D-385DA5047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5D1C6FE-C909-A240-A096-4EBDE75A0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1C5D-0972-AC43-B124-30F0447DC0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484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54AF28C-E677-1942-949A-6A0D3F7E1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03EE39A-8E7A-0042-8C42-3F74A7C96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83ABEB1-C413-A84F-810B-31986EC55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6A7-7B09-284C-A532-D18BA89B88C1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C23895F-2839-A940-B2A4-52801A541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4D7FF8E-5E42-1843-AA9A-DA7719EA1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1C5D-0972-AC43-B124-30F0447DC0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116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BEC604-903D-E54C-A4E5-850F3587E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BA69CEF-849D-EC4B-868D-CCFD266FC0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F2AA3F2-3035-E442-BC33-F5ED32C0D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70608A3-9132-1C46-8120-F1C42A20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6A7-7B09-284C-A532-D18BA89B88C1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B00348A-DEC4-A74A-B464-65A58F9B7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A01D2AD-09DB-A64F-A7FF-5F9DAFC8C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1C5D-0972-AC43-B124-30F0447DC0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843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B1B2CA-0DDF-D447-AE2C-DAC3D9EFC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56679F0-0691-0D4E-9A5B-D7186539A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E6C7EEA-6BB2-624B-B30C-A325D356DB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707F518-7FB8-984A-B05A-C9EFF44A1C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AB28FF5-6382-CF42-8D06-C3DA3FD86F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73DD839-1BDE-0E48-A4E1-040CC39FC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6A7-7B09-284C-A532-D18BA89B88C1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91321E45-6BF1-C749-BBA1-E73550166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CAB00B03-535D-DD42-8110-24C0E0BC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1C5D-0972-AC43-B124-30F0447DC0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365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C58206C-47C5-084D-B9E4-9751FE27D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4FBFB99-0557-1F4C-952D-C61B4B3E0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6A7-7B09-284C-A532-D18BA89B88C1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C96D751-DEDF-DE46-B2CF-98FA122CF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A19A3E1-3994-724F-A4A3-87C5C9BAE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1C5D-0972-AC43-B124-30F0447DC0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985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34BBB8F-BC90-0446-BDAA-F396E6183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6A7-7B09-284C-A532-D18BA89B88C1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FA96072-0AD9-5A43-B554-0660B152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BD8D265-2291-3449-B5DC-362EE0143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1C5D-0972-AC43-B124-30F0447DC0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701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E453DF8-6829-7744-9AD0-4FF75E1CD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8BBFCCE-BE76-1C40-BFAD-A8DD9A57A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58F36F7-E773-D34D-8B41-D243762A0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DCA0190-1540-C848-B5D3-DE1A66D18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6A7-7B09-284C-A532-D18BA89B88C1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A793BAE-C83F-8143-8952-8181A09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79DE526-E715-B64D-9A31-22E33F6D0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1C5D-0972-AC43-B124-30F0447DC0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733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387117-9F46-1C4C-8FB7-1EA2B883B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D8A25E1A-11FD-B445-99BD-C1B76CBA1C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7D1D114-1F31-3B42-84B1-18FCCD078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12C620C-A814-0643-B4C0-5671FD28E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6A7-7B09-284C-A532-D18BA89B88C1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A545B1F-ACC7-E849-9A9B-09384809B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F5E4F2A-811D-8642-88F2-7C14B4912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1C5D-0972-AC43-B124-30F0447DC0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2132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5E8573-916F-6B4C-9E5E-E5C5BB5D4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599FEE9-FF9E-A742-96D8-B1A16C78B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517D154-7739-F840-830F-25741A4C9B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36A7-7B09-284C-A532-D18BA89B88C1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C0FCDC4-CD0E-0646-BD16-52FB98EEE5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8EDC81E-CA7B-E54C-B993-B830A1672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31C5D-0972-AC43-B124-30F0447DC0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0447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9315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ГАЛЕРИСТ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Выполнила</a:t>
            </a:r>
          </a:p>
          <a:p>
            <a:pPr algn="r"/>
            <a:r>
              <a:rPr lang="ru-RU" dirty="0" smtClean="0"/>
              <a:t>у</a:t>
            </a:r>
            <a:r>
              <a:rPr lang="ru-RU" dirty="0" smtClean="0"/>
              <a:t>ченица 7 класса</a:t>
            </a:r>
          </a:p>
          <a:p>
            <a:pPr algn="r"/>
            <a:r>
              <a:rPr lang="ru-RU" dirty="0" smtClean="0"/>
              <a:t> Мальцева Анастасия</a:t>
            </a:r>
            <a:endParaRPr lang="ru-RU" dirty="0"/>
          </a:p>
        </p:txBody>
      </p:sp>
      <p:pic>
        <p:nvPicPr>
          <p:cNvPr id="1026" name="Picture 2" descr="C:\Users\user\Desktop\ce98f5035345d11e319097c7ad9a9d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36" y="2357430"/>
            <a:ext cx="6731004" cy="3786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DD2DAE9-5BC7-094E-A9D9-6AEE1F832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/>
              <a:t>С̆̈п̆̈ӑ̈с̆̈й̈б̆̈о̆̈ з̆̈ӑ̈ в̆̈н̆̈й̈м̆̈ӑ̈н̆̈й̈ӗ̈!!</a:t>
            </a:r>
          </a:p>
        </p:txBody>
      </p:sp>
    </p:spTree>
    <p:extLst>
      <p:ext uri="{BB962C8B-B14F-4D97-AF65-F5344CB8AC3E}">
        <p14:creationId xmlns:p14="http://schemas.microsoft.com/office/powerpoint/2010/main" xmlns="" val="736197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4453EC-FE9B-6E43-B9B2-E678F7785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Кто такой галерист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57E074-5409-8C47-A7D3-540AFB374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0">
                <a:solidFill>
                  <a:srgbClr val="000000"/>
                </a:solidFill>
                <a:effectLst/>
                <a:latin typeface="Helvetica Neue"/>
              </a:rPr>
              <a:t>Галерист</a:t>
            </a:r>
            <a:r>
              <a:rPr lang="ru-RU" b="0" i="0">
                <a:solidFill>
                  <a:srgbClr val="000000"/>
                </a:solidFill>
                <a:effectLst/>
                <a:latin typeface="Helvetica Neue"/>
              </a:rPr>
              <a:t> – это работник в области искусствоведения, который работает с разнообразными произведениями скульптуры и живописи различных жанров и направлений. В целом, эта профессия является родственной искусствоведам и музейным смотрителям, хоть и имеет ряд отличий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1409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902FD4A4-A14E-0747-9B9F-1E678F931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12382501" cy="685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4000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BE49D8-2F5C-8242-BDCD-744D4CB88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Что делает галерист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9966DBF-460B-6B4B-8740-3339E92E0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0" i="0">
                <a:solidFill>
                  <a:srgbClr val="000000"/>
                </a:solidFill>
                <a:effectLst/>
                <a:latin typeface="Helvetica Neue"/>
              </a:rPr>
              <a:t>В должностной перечень специалиста следует отнести следующее:</a:t>
            </a:r>
          </a:p>
          <a:p>
            <a:r>
              <a:rPr lang="ru-RU" b="0" i="0">
                <a:solidFill>
                  <a:srgbClr val="000000"/>
                </a:solidFill>
                <a:effectLst/>
                <a:latin typeface="Helvetica Neue"/>
              </a:rPr>
              <a:t>работа с художественными произведениями: оценка, характеристика;</a:t>
            </a:r>
          </a:p>
          <a:p>
            <a:r>
              <a:rPr lang="ru-RU" b="0" i="0">
                <a:solidFill>
                  <a:srgbClr val="000000"/>
                </a:solidFill>
                <a:effectLst/>
                <a:latin typeface="Helvetica Neue"/>
              </a:rPr>
              <a:t>организация и проведение выставок и других профильных мероприятий;</a:t>
            </a:r>
          </a:p>
          <a:p>
            <a:r>
              <a:rPr lang="ru-RU" b="0" i="0">
                <a:solidFill>
                  <a:srgbClr val="000000"/>
                </a:solidFill>
                <a:effectLst/>
                <a:latin typeface="Helvetica Neue"/>
              </a:rPr>
              <a:t>работа над рекламной кампанией учреждения и другими методиками продвижения и популяризации учреждения и культуры;</a:t>
            </a:r>
          </a:p>
          <a:p>
            <a:r>
              <a:rPr lang="ru-RU" b="0" i="0">
                <a:solidFill>
                  <a:srgbClr val="000000"/>
                </a:solidFill>
                <a:effectLst/>
                <a:latin typeface="Helvetica Neue"/>
              </a:rPr>
              <a:t>создание клиентской базы для торгов арт-объектов;</a:t>
            </a:r>
          </a:p>
          <a:p>
            <a:r>
              <a:rPr lang="ru-RU" b="0" i="0">
                <a:solidFill>
                  <a:srgbClr val="000000"/>
                </a:solidFill>
                <a:effectLst/>
                <a:latin typeface="Helvetica Neue"/>
              </a:rPr>
              <a:t>отслеживание всех этапов процесса продажи произведения искусства;</a:t>
            </a:r>
          </a:p>
          <a:p>
            <a:r>
              <a:rPr lang="ru-RU" b="0" i="0">
                <a:solidFill>
                  <a:srgbClr val="000000"/>
                </a:solidFill>
                <a:effectLst/>
                <a:latin typeface="Helvetica Neue"/>
              </a:rPr>
              <a:t>отслеживание тенденций в мире искусства, поиск новых художников.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0818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>
            <a:extLst>
              <a:ext uri="{FF2B5EF4-FFF2-40B4-BE49-F238E27FC236}">
                <a16:creationId xmlns:a16="http://schemas.microsoft.com/office/drawing/2014/main" xmlns="" id="{4E8AF842-41EB-EC43-855E-8FA3E3FF35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-37306"/>
            <a:ext cx="12192001" cy="733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3964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B163C5-187F-AD46-B9FB-44414E01F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Где работает галерист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4A245D0-0812-624A-8223-4B56F9CD2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b="0" i="0">
              <a:solidFill>
                <a:srgbClr val="000000"/>
              </a:solidFill>
              <a:effectLst/>
              <a:latin typeface="Helvetica Neue"/>
            </a:endParaRPr>
          </a:p>
          <a:p>
            <a:r>
              <a:rPr lang="ru-RU" b="0" i="0">
                <a:solidFill>
                  <a:srgbClr val="000000"/>
                </a:solidFill>
                <a:effectLst/>
                <a:latin typeface="Helvetica Neue"/>
              </a:rPr>
              <a:t>галереи;</a:t>
            </a:r>
          </a:p>
          <a:p>
            <a:r>
              <a:rPr lang="ru-RU" b="0" i="0">
                <a:solidFill>
                  <a:srgbClr val="000000"/>
                </a:solidFill>
                <a:effectLst/>
                <a:latin typeface="Helvetica Neue"/>
              </a:rPr>
              <a:t>музеи;</a:t>
            </a:r>
          </a:p>
          <a:p>
            <a:r>
              <a:rPr lang="ru-RU" b="0" i="0">
                <a:solidFill>
                  <a:srgbClr val="000000"/>
                </a:solidFill>
                <a:effectLst/>
                <a:latin typeface="Helvetica Neue"/>
              </a:rPr>
              <a:t>выставочные центры;</a:t>
            </a:r>
          </a:p>
          <a:p>
            <a:r>
              <a:rPr lang="ru-RU" b="0" i="0">
                <a:solidFill>
                  <a:srgbClr val="000000"/>
                </a:solidFill>
                <a:effectLst/>
                <a:latin typeface="Helvetica Neue"/>
              </a:rPr>
              <a:t>аукционы.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1555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FC1B8D55-F009-B64E-B8D3-69812D48C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493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DEDD8D-57F7-FC44-8364-E9FE86B3E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Какие предметы нужно сдать,чтобы стать галеристом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0706673-CC4C-2845-8BD3-9DB7484FB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045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ru-RU" b="0" i="0">
                <a:solidFill>
                  <a:srgbClr val="353535"/>
                </a:solidFill>
                <a:effectLst/>
                <a:latin typeface="Roboto" panose="02000000000000000000" pitchFamily="2" charset="0"/>
              </a:rPr>
              <a:t>литература;</a:t>
            </a:r>
          </a:p>
          <a:p>
            <a:r>
              <a:rPr lang="ru-RU" b="0" i="0">
                <a:solidFill>
                  <a:srgbClr val="353535"/>
                </a:solidFill>
                <a:effectLst/>
                <a:latin typeface="Roboto" panose="02000000000000000000" pitchFamily="2" charset="0"/>
              </a:rPr>
              <a:t>философия;</a:t>
            </a:r>
          </a:p>
          <a:p>
            <a:r>
              <a:rPr lang="ru-RU" b="0" i="0">
                <a:solidFill>
                  <a:srgbClr val="353535"/>
                </a:solidFill>
                <a:effectLst/>
                <a:latin typeface="Roboto" panose="02000000000000000000" pitchFamily="2" charset="0"/>
              </a:rPr>
              <a:t>психология;</a:t>
            </a:r>
          </a:p>
          <a:p>
            <a:r>
              <a:rPr lang="ru-RU" b="0" i="0">
                <a:solidFill>
                  <a:srgbClr val="353535"/>
                </a:solidFill>
                <a:effectLst/>
                <a:latin typeface="Roboto" panose="02000000000000000000" pitchFamily="2" charset="0"/>
              </a:rPr>
              <a:t>эстетика;</a:t>
            </a:r>
          </a:p>
          <a:p>
            <a:r>
              <a:rPr lang="ru-RU" b="0" i="0">
                <a:solidFill>
                  <a:srgbClr val="353535"/>
                </a:solidFill>
                <a:effectLst/>
                <a:latin typeface="Roboto" panose="02000000000000000000" pitchFamily="2" charset="0"/>
              </a:rPr>
              <a:t>религиоведение;</a:t>
            </a:r>
          </a:p>
          <a:p>
            <a:r>
              <a:rPr lang="ru-RU" b="0" i="0">
                <a:solidFill>
                  <a:srgbClr val="353535"/>
                </a:solidFill>
                <a:effectLst/>
                <a:latin typeface="Roboto" panose="02000000000000000000" pitchFamily="2" charset="0"/>
              </a:rPr>
              <a:t>социология;</a:t>
            </a:r>
          </a:p>
          <a:p>
            <a:r>
              <a:rPr lang="ru-RU" b="0" i="0">
                <a:solidFill>
                  <a:srgbClr val="353535"/>
                </a:solidFill>
                <a:effectLst/>
                <a:latin typeface="Roboto" panose="02000000000000000000" pitchFamily="2" charset="0"/>
              </a:rPr>
              <a:t>теория культуры и культурология;</a:t>
            </a:r>
          </a:p>
          <a:p>
            <a:r>
              <a:rPr lang="ru-RU" b="0" i="0">
                <a:solidFill>
                  <a:srgbClr val="353535"/>
                </a:solidFill>
                <a:effectLst/>
                <a:latin typeface="Roboto" panose="02000000000000000000" pitchFamily="2" charset="0"/>
              </a:rPr>
              <a:t>история;</a:t>
            </a:r>
          </a:p>
          <a:p>
            <a:r>
              <a:rPr lang="ru-RU" b="0" i="0">
                <a:solidFill>
                  <a:srgbClr val="353535"/>
                </a:solidFill>
                <a:effectLst/>
                <a:latin typeface="Roboto" panose="02000000000000000000" pitchFamily="2" charset="0"/>
              </a:rPr>
              <a:t>история искусств.</a:t>
            </a:r>
          </a:p>
        </p:txBody>
      </p:sp>
    </p:spTree>
    <p:extLst>
      <p:ext uri="{BB962C8B-B14F-4D97-AF65-F5344CB8AC3E}">
        <p14:creationId xmlns:p14="http://schemas.microsoft.com/office/powerpoint/2010/main" xmlns="" val="633211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BA9D5A2-F93F-1B4D-B841-65B2BC0D3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Моё мнение о данной профессии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54471D6-6031-8241-8645-70D71013D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Я считаю,что галерист довольно интересная профессия.</a:t>
            </a:r>
          </a:p>
          <a:p>
            <a:pPr marL="0" indent="0">
              <a:buNone/>
            </a:pPr>
            <a:r>
              <a:rPr lang="ru-RU"/>
              <a:t>Он изучает исскуство и культуры разных стран и народов, что на мой взгляд очень увлекательно. Также галерист работает и ищет новых художников тем самым знакомится с интересными людьми.</a:t>
            </a:r>
          </a:p>
        </p:txBody>
      </p:sp>
    </p:spTree>
    <p:extLst>
      <p:ext uri="{BB962C8B-B14F-4D97-AF65-F5344CB8AC3E}">
        <p14:creationId xmlns:p14="http://schemas.microsoft.com/office/powerpoint/2010/main" xmlns="" val="19003806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Произвольный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ГАЛЕРИСТ</vt:lpstr>
      <vt:lpstr>Кто такой галерист</vt:lpstr>
      <vt:lpstr>Слайд 3</vt:lpstr>
      <vt:lpstr>Что делает галерист</vt:lpstr>
      <vt:lpstr>Слайд 5</vt:lpstr>
      <vt:lpstr>Где работает галерист</vt:lpstr>
      <vt:lpstr>Слайд 7</vt:lpstr>
      <vt:lpstr>Какие предметы нужно сдать,чтобы стать галеристом</vt:lpstr>
      <vt:lpstr>Моё мнение о данной профессии</vt:lpstr>
      <vt:lpstr>С̆̈п̆̈ӑ̈с̆̈й̈б̆̈о̆̈ з̆̈ӑ̈ в̆̈н̆̈й̈м̆̈ӑ̈н̆̈й̈ӗ̈!!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Галерист</dc:title>
  <dc:creator>Мальцева Романовна</dc:creator>
  <cp:lastModifiedBy>user</cp:lastModifiedBy>
  <cp:revision>6</cp:revision>
  <dcterms:created xsi:type="dcterms:W3CDTF">2020-12-09T06:46:44Z</dcterms:created>
  <dcterms:modified xsi:type="dcterms:W3CDTF">2020-12-11T05:32:46Z</dcterms:modified>
</cp:coreProperties>
</file>