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61"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62" autoAdjust="0"/>
  </p:normalViewPr>
  <p:slideViewPr>
    <p:cSldViewPr>
      <p:cViewPr varScale="1">
        <p:scale>
          <a:sx n="70" d="100"/>
          <a:sy n="70" d="100"/>
        </p:scale>
        <p:origin x="-1386"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19BA1E4-40B3-4734-ABCB-A93426C6AD30}" type="datetimeFigureOut">
              <a:rPr lang="ru-RU" smtClean="0"/>
              <a:t>11.12.2020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97C94A3-F79A-4420-AC08-F6E22B2E237F}" type="slidenum">
              <a:rPr lang="ru-RU" smtClean="0"/>
              <a:t>‹#›</a:t>
            </a:fld>
            <a:endParaRPr lang="ru-RU"/>
          </a:p>
        </p:txBody>
      </p:sp>
    </p:spTree>
    <p:extLst>
      <p:ext uri="{BB962C8B-B14F-4D97-AF65-F5344CB8AC3E}">
        <p14:creationId xmlns:p14="http://schemas.microsoft.com/office/powerpoint/2010/main" val="2734311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19BA1E4-40B3-4734-ABCB-A93426C6AD30}" type="datetimeFigureOut">
              <a:rPr lang="ru-RU" smtClean="0"/>
              <a:t>11.12.2020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97C94A3-F79A-4420-AC08-F6E22B2E237F}" type="slidenum">
              <a:rPr lang="ru-RU" smtClean="0"/>
              <a:t>‹#›</a:t>
            </a:fld>
            <a:endParaRPr lang="ru-RU"/>
          </a:p>
        </p:txBody>
      </p:sp>
    </p:spTree>
    <p:extLst>
      <p:ext uri="{BB962C8B-B14F-4D97-AF65-F5344CB8AC3E}">
        <p14:creationId xmlns:p14="http://schemas.microsoft.com/office/powerpoint/2010/main" val="3576597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19BA1E4-40B3-4734-ABCB-A93426C6AD30}" type="datetimeFigureOut">
              <a:rPr lang="ru-RU" smtClean="0"/>
              <a:t>11.12.2020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97C94A3-F79A-4420-AC08-F6E22B2E237F}" type="slidenum">
              <a:rPr lang="ru-RU" smtClean="0"/>
              <a:t>‹#›</a:t>
            </a:fld>
            <a:endParaRPr lang="ru-RU"/>
          </a:p>
        </p:txBody>
      </p:sp>
    </p:spTree>
    <p:extLst>
      <p:ext uri="{BB962C8B-B14F-4D97-AF65-F5344CB8AC3E}">
        <p14:creationId xmlns:p14="http://schemas.microsoft.com/office/powerpoint/2010/main" val="747455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19BA1E4-40B3-4734-ABCB-A93426C6AD30}" type="datetimeFigureOut">
              <a:rPr lang="ru-RU" smtClean="0"/>
              <a:t>11.12.2020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97C94A3-F79A-4420-AC08-F6E22B2E237F}" type="slidenum">
              <a:rPr lang="ru-RU" smtClean="0"/>
              <a:t>‹#›</a:t>
            </a:fld>
            <a:endParaRPr lang="ru-RU"/>
          </a:p>
        </p:txBody>
      </p:sp>
    </p:spTree>
    <p:extLst>
      <p:ext uri="{BB962C8B-B14F-4D97-AF65-F5344CB8AC3E}">
        <p14:creationId xmlns:p14="http://schemas.microsoft.com/office/powerpoint/2010/main" val="1123130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19BA1E4-40B3-4734-ABCB-A93426C6AD30}" type="datetimeFigureOut">
              <a:rPr lang="ru-RU" smtClean="0"/>
              <a:t>11.12.2020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97C94A3-F79A-4420-AC08-F6E22B2E237F}" type="slidenum">
              <a:rPr lang="ru-RU" smtClean="0"/>
              <a:t>‹#›</a:t>
            </a:fld>
            <a:endParaRPr lang="ru-RU"/>
          </a:p>
        </p:txBody>
      </p:sp>
    </p:spTree>
    <p:extLst>
      <p:ext uri="{BB962C8B-B14F-4D97-AF65-F5344CB8AC3E}">
        <p14:creationId xmlns:p14="http://schemas.microsoft.com/office/powerpoint/2010/main" val="4030455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19BA1E4-40B3-4734-ABCB-A93426C6AD30}" type="datetimeFigureOut">
              <a:rPr lang="ru-RU" smtClean="0"/>
              <a:t>11.12.2020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97C94A3-F79A-4420-AC08-F6E22B2E237F}" type="slidenum">
              <a:rPr lang="ru-RU" smtClean="0"/>
              <a:t>‹#›</a:t>
            </a:fld>
            <a:endParaRPr lang="ru-RU"/>
          </a:p>
        </p:txBody>
      </p:sp>
    </p:spTree>
    <p:extLst>
      <p:ext uri="{BB962C8B-B14F-4D97-AF65-F5344CB8AC3E}">
        <p14:creationId xmlns:p14="http://schemas.microsoft.com/office/powerpoint/2010/main" val="2728516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19BA1E4-40B3-4734-ABCB-A93426C6AD30}" type="datetimeFigureOut">
              <a:rPr lang="ru-RU" smtClean="0"/>
              <a:t>11.12.2020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97C94A3-F79A-4420-AC08-F6E22B2E237F}" type="slidenum">
              <a:rPr lang="ru-RU" smtClean="0"/>
              <a:t>‹#›</a:t>
            </a:fld>
            <a:endParaRPr lang="ru-RU"/>
          </a:p>
        </p:txBody>
      </p:sp>
    </p:spTree>
    <p:extLst>
      <p:ext uri="{BB962C8B-B14F-4D97-AF65-F5344CB8AC3E}">
        <p14:creationId xmlns:p14="http://schemas.microsoft.com/office/powerpoint/2010/main" val="2145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19BA1E4-40B3-4734-ABCB-A93426C6AD30}" type="datetimeFigureOut">
              <a:rPr lang="ru-RU" smtClean="0"/>
              <a:t>11.12.2020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97C94A3-F79A-4420-AC08-F6E22B2E237F}" type="slidenum">
              <a:rPr lang="ru-RU" smtClean="0"/>
              <a:t>‹#›</a:t>
            </a:fld>
            <a:endParaRPr lang="ru-RU"/>
          </a:p>
        </p:txBody>
      </p:sp>
    </p:spTree>
    <p:extLst>
      <p:ext uri="{BB962C8B-B14F-4D97-AF65-F5344CB8AC3E}">
        <p14:creationId xmlns:p14="http://schemas.microsoft.com/office/powerpoint/2010/main" val="3024580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19BA1E4-40B3-4734-ABCB-A93426C6AD30}" type="datetimeFigureOut">
              <a:rPr lang="ru-RU" smtClean="0"/>
              <a:t>11.12.2020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97C94A3-F79A-4420-AC08-F6E22B2E237F}" type="slidenum">
              <a:rPr lang="ru-RU" smtClean="0"/>
              <a:t>‹#›</a:t>
            </a:fld>
            <a:endParaRPr lang="ru-RU"/>
          </a:p>
        </p:txBody>
      </p:sp>
    </p:spTree>
    <p:extLst>
      <p:ext uri="{BB962C8B-B14F-4D97-AF65-F5344CB8AC3E}">
        <p14:creationId xmlns:p14="http://schemas.microsoft.com/office/powerpoint/2010/main" val="2604101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19BA1E4-40B3-4734-ABCB-A93426C6AD30}" type="datetimeFigureOut">
              <a:rPr lang="ru-RU" smtClean="0"/>
              <a:t>11.12.2020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97C94A3-F79A-4420-AC08-F6E22B2E237F}" type="slidenum">
              <a:rPr lang="ru-RU" smtClean="0"/>
              <a:t>‹#›</a:t>
            </a:fld>
            <a:endParaRPr lang="ru-RU"/>
          </a:p>
        </p:txBody>
      </p:sp>
    </p:spTree>
    <p:extLst>
      <p:ext uri="{BB962C8B-B14F-4D97-AF65-F5344CB8AC3E}">
        <p14:creationId xmlns:p14="http://schemas.microsoft.com/office/powerpoint/2010/main" val="3228782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19BA1E4-40B3-4734-ABCB-A93426C6AD30}" type="datetimeFigureOut">
              <a:rPr lang="ru-RU" smtClean="0"/>
              <a:t>11.12.2020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97C94A3-F79A-4420-AC08-F6E22B2E237F}" type="slidenum">
              <a:rPr lang="ru-RU" smtClean="0"/>
              <a:t>‹#›</a:t>
            </a:fld>
            <a:endParaRPr lang="ru-RU"/>
          </a:p>
        </p:txBody>
      </p:sp>
    </p:spTree>
    <p:extLst>
      <p:ext uri="{BB962C8B-B14F-4D97-AF65-F5344CB8AC3E}">
        <p14:creationId xmlns:p14="http://schemas.microsoft.com/office/powerpoint/2010/main" val="2846106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9BA1E4-40B3-4734-ABCB-A93426C6AD30}" type="datetimeFigureOut">
              <a:rPr lang="ru-RU" smtClean="0"/>
              <a:t>11.12.2020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7C94A3-F79A-4420-AC08-F6E22B2E237F}" type="slidenum">
              <a:rPr lang="ru-RU" smtClean="0"/>
              <a:t>‹#›</a:t>
            </a:fld>
            <a:endParaRPr lang="ru-RU"/>
          </a:p>
        </p:txBody>
      </p:sp>
    </p:spTree>
    <p:extLst>
      <p:ext uri="{BB962C8B-B14F-4D97-AF65-F5344CB8AC3E}">
        <p14:creationId xmlns:p14="http://schemas.microsoft.com/office/powerpoint/2010/main" val="1748131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Презентация </a:t>
            </a:r>
            <a:br>
              <a:rPr lang="ru-RU" dirty="0" smtClean="0"/>
            </a:br>
            <a:r>
              <a:rPr lang="ru-RU" dirty="0" smtClean="0"/>
              <a:t>на тему:</a:t>
            </a:r>
            <a:endParaRPr lang="ru-RU" dirty="0"/>
          </a:p>
        </p:txBody>
      </p:sp>
      <p:sp>
        <p:nvSpPr>
          <p:cNvPr id="3" name="Подзаголовок 2"/>
          <p:cNvSpPr>
            <a:spLocks noGrp="1"/>
          </p:cNvSpPr>
          <p:nvPr>
            <p:ph type="subTitle" idx="1"/>
          </p:nvPr>
        </p:nvSpPr>
        <p:spPr/>
        <p:txBody>
          <a:bodyPr/>
          <a:lstStyle/>
          <a:p>
            <a:r>
              <a:rPr lang="ru-RU" dirty="0" smtClean="0"/>
              <a:t>ПОВАР-КОНДИТЕР</a:t>
            </a:r>
            <a:endParaRPr lang="en-US" dirty="0" smtClean="0"/>
          </a:p>
          <a:p>
            <a:r>
              <a:rPr lang="ru-RU" dirty="0" err="1" smtClean="0"/>
              <a:t>Сысковой</a:t>
            </a:r>
            <a:r>
              <a:rPr lang="ru-RU" dirty="0" smtClean="0"/>
              <a:t> Полины </a:t>
            </a:r>
          </a:p>
          <a:p>
            <a:r>
              <a:rPr lang="ru-RU" dirty="0" smtClean="0"/>
              <a:t>7 класс </a:t>
            </a:r>
          </a:p>
          <a:p>
            <a:endParaRPr lang="ru-RU" dirty="0"/>
          </a:p>
        </p:txBody>
      </p:sp>
    </p:spTree>
    <p:extLst>
      <p:ext uri="{BB962C8B-B14F-4D97-AF65-F5344CB8AC3E}">
        <p14:creationId xmlns:p14="http://schemas.microsoft.com/office/powerpoint/2010/main" val="5094498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0"/>
            <a:ext cx="8229600" cy="6741368"/>
          </a:xfrm>
        </p:spPr>
        <p:txBody>
          <a:bodyPr/>
          <a:lstStyle/>
          <a:p>
            <a:r>
              <a:rPr lang="ru-RU" dirty="0" smtClean="0"/>
              <a:t>6) </a:t>
            </a:r>
            <a:r>
              <a:rPr lang="ru-RU" dirty="0"/>
              <a:t>Перемешать</a:t>
            </a:r>
            <a:r>
              <a:rPr lang="ru-RU" dirty="0" smtClean="0"/>
              <a:t>.</a:t>
            </a:r>
          </a:p>
          <a:p>
            <a:r>
              <a:rPr lang="ru-RU" dirty="0" smtClean="0"/>
              <a:t>7)</a:t>
            </a:r>
            <a:r>
              <a:rPr lang="ru-RU" dirty="0"/>
              <a:t> Помешивая, постепенно добавить воду с сахаром</a:t>
            </a:r>
            <a:r>
              <a:rPr lang="ru-RU" dirty="0" smtClean="0"/>
              <a:t>.</a:t>
            </a:r>
          </a:p>
          <a:p>
            <a:r>
              <a:rPr lang="ru-RU" dirty="0" smtClean="0"/>
              <a:t>8)</a:t>
            </a:r>
            <a:r>
              <a:rPr lang="ru-RU" dirty="0"/>
              <a:t> В итоге должна получиться пластичная масса</a:t>
            </a:r>
            <a:r>
              <a:rPr lang="ru-RU" dirty="0" smtClean="0"/>
              <a:t>.</a:t>
            </a:r>
          </a:p>
          <a:p>
            <a:r>
              <a:rPr lang="ru-RU" dirty="0"/>
              <a:t> </a:t>
            </a:r>
            <a:r>
              <a:rPr lang="ru-RU" dirty="0" smtClean="0"/>
              <a:t>                                     примерно вот так</a:t>
            </a:r>
          </a:p>
          <a:p>
            <a:endParaRPr lang="ru-RU" dirty="0"/>
          </a:p>
          <a:p>
            <a:endParaRPr lang="ru-RU" dirty="0" smtClean="0"/>
          </a:p>
          <a:p>
            <a:r>
              <a:rPr lang="ru-RU" dirty="0" smtClean="0"/>
              <a:t>9)</a:t>
            </a:r>
            <a:r>
              <a:rPr lang="ru-RU" dirty="0"/>
              <a:t> К размягчённому сливочному маслу добавить сахарную пудру.</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651867"/>
            <a:ext cx="2598785"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64694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60648"/>
            <a:ext cx="8229600" cy="6264696"/>
          </a:xfrm>
        </p:spPr>
        <p:txBody>
          <a:bodyPr/>
          <a:lstStyle/>
          <a:p>
            <a:r>
              <a:rPr lang="ru-RU" dirty="0"/>
              <a:t>10) </a:t>
            </a:r>
            <a:br>
              <a:rPr lang="ru-RU" dirty="0"/>
            </a:br>
            <a:r>
              <a:rPr lang="ru-RU" dirty="0" smtClean="0"/>
              <a:t>Взбить </a:t>
            </a:r>
            <a:r>
              <a:rPr lang="ru-RU" dirty="0"/>
              <a:t>миксером до </a:t>
            </a:r>
            <a:r>
              <a:rPr lang="ru-RU" dirty="0" err="1"/>
              <a:t>побеления</a:t>
            </a:r>
            <a:r>
              <a:rPr lang="ru-RU" dirty="0" smtClean="0"/>
              <a:t>.</a:t>
            </a:r>
          </a:p>
          <a:p>
            <a:r>
              <a:rPr lang="ru-RU" dirty="0"/>
              <a:t>11) </a:t>
            </a:r>
            <a:br>
              <a:rPr lang="ru-RU" dirty="0"/>
            </a:br>
            <a:r>
              <a:rPr lang="ru-RU" dirty="0"/>
              <a:t>Добавить кокосовую стружку и перемешать</a:t>
            </a:r>
            <a:r>
              <a:rPr lang="ru-RU" dirty="0" smtClean="0"/>
              <a:t>.</a:t>
            </a:r>
          </a:p>
          <a:p>
            <a:r>
              <a:rPr lang="ru-RU" dirty="0" smtClean="0"/>
              <a:t>12)</a:t>
            </a:r>
            <a:r>
              <a:rPr lang="ru-RU" dirty="0"/>
              <a:t> На фольгу или пищевую плёнку выложить шоколадную массу</a:t>
            </a:r>
            <a:r>
              <a:rPr lang="ru-RU" dirty="0" smtClean="0"/>
              <a:t>.</a:t>
            </a:r>
          </a:p>
          <a:p>
            <a:r>
              <a:rPr lang="ru-RU" dirty="0" smtClean="0"/>
              <a:t>13)</a:t>
            </a:r>
            <a:r>
              <a:rPr lang="ru-RU" dirty="0"/>
              <a:t> Разровнять, формируя прямоугольник размером примерно 20х25 см</a:t>
            </a:r>
            <a:r>
              <a:rPr lang="ru-RU" dirty="0" smtClean="0"/>
              <a:t>.</a:t>
            </a:r>
          </a:p>
          <a:p>
            <a:r>
              <a:rPr lang="ru-RU" dirty="0" smtClean="0"/>
              <a:t>14)</a:t>
            </a:r>
            <a:r>
              <a:rPr lang="ru-RU" dirty="0"/>
              <a:t> Сверху выложить начинку</a:t>
            </a:r>
            <a:r>
              <a:rPr lang="ru-RU" dirty="0" smtClean="0"/>
              <a:t>.</a:t>
            </a:r>
          </a:p>
          <a:p>
            <a:r>
              <a:rPr lang="ru-RU" dirty="0" smtClean="0"/>
              <a:t>15)</a:t>
            </a:r>
            <a:r>
              <a:rPr lang="ru-RU" dirty="0"/>
              <a:t> Аккуратно свернуть в рулет.</a:t>
            </a:r>
            <a:endParaRPr lang="ru-RU" dirty="0" smtClean="0"/>
          </a:p>
        </p:txBody>
      </p:sp>
    </p:spTree>
    <p:extLst>
      <p:ext uri="{BB962C8B-B14F-4D97-AF65-F5344CB8AC3E}">
        <p14:creationId xmlns:p14="http://schemas.microsoft.com/office/powerpoint/2010/main" val="6786076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16632"/>
            <a:ext cx="8229600" cy="6624736"/>
          </a:xfrm>
        </p:spPr>
        <p:txBody>
          <a:bodyPr/>
          <a:lstStyle/>
          <a:p>
            <a:r>
              <a:rPr lang="ru-RU" dirty="0"/>
              <a:t>16) </a:t>
            </a:r>
            <a:br>
              <a:rPr lang="ru-RU" dirty="0"/>
            </a:br>
            <a:r>
              <a:rPr lang="ru-RU" dirty="0"/>
              <a:t>Завернуть шоколадный рулет с кокосовой начинкой в фольгу или плёнку и отправить в морозильную камеру примерно на 1 час</a:t>
            </a:r>
            <a:r>
              <a:rPr lang="ru-RU" dirty="0" smtClean="0"/>
              <a:t>.</a:t>
            </a:r>
          </a:p>
          <a:p>
            <a:r>
              <a:rPr lang="ru-RU" dirty="0" smtClean="0"/>
              <a:t>17)</a:t>
            </a:r>
            <a:r>
              <a:rPr lang="ru-RU" dirty="0"/>
              <a:t> Достать шоколадный рулет из морозильной камеры и нарезать небольшими кусочками.</a:t>
            </a:r>
            <a:br>
              <a:rPr lang="ru-RU" dirty="0"/>
            </a:br>
            <a:r>
              <a:rPr lang="ru-RU" dirty="0"/>
              <a:t>Приятного аппетита!</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4298743"/>
            <a:ext cx="3672408" cy="2450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18328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Прямоугольник 30"/>
          <p:cNvSpPr/>
          <p:nvPr/>
        </p:nvSpPr>
        <p:spPr>
          <a:xfrm>
            <a:off x="-57590" y="1457"/>
            <a:ext cx="9144000" cy="68580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 </a:t>
            </a:r>
            <a:endParaRPr lang="ru-RU" dirty="0"/>
          </a:p>
        </p:txBody>
      </p:sp>
      <p:sp>
        <p:nvSpPr>
          <p:cNvPr id="29" name="Трапеция 28"/>
          <p:cNvSpPr/>
          <p:nvPr/>
        </p:nvSpPr>
        <p:spPr>
          <a:xfrm rot="1532181">
            <a:off x="1443992" y="2134183"/>
            <a:ext cx="3671470" cy="4694034"/>
          </a:xfrm>
          <a:prstGeom prst="trapezoid">
            <a:avLst>
              <a:gd name="adj" fmla="val 36936"/>
            </a:avLst>
          </a:prstGeom>
          <a:solidFill>
            <a:srgbClr val="FFFF00">
              <a:alpha val="34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СПАСИБО ЗА ВНИМАНИЕ</a:t>
            </a:r>
          </a:p>
          <a:p>
            <a:pPr algn="ctr"/>
            <a:endParaRPr lang="ru-RU" dirty="0"/>
          </a:p>
        </p:txBody>
      </p:sp>
      <p:sp>
        <p:nvSpPr>
          <p:cNvPr id="28" name="Блок-схема: узел 27"/>
          <p:cNvSpPr/>
          <p:nvPr/>
        </p:nvSpPr>
        <p:spPr>
          <a:xfrm>
            <a:off x="3968049" y="1819940"/>
            <a:ext cx="864096" cy="873369"/>
          </a:xfrm>
          <a:prstGeom prst="flowChartConnector">
            <a:avLst/>
          </a:prstGeom>
          <a:solidFill>
            <a:srgbClr val="FFFF00">
              <a:alpha val="15000"/>
            </a:srgb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Прямоугольник 24"/>
          <p:cNvSpPr/>
          <p:nvPr/>
        </p:nvSpPr>
        <p:spPr>
          <a:xfrm rot="1254416">
            <a:off x="5014603" y="1601846"/>
            <a:ext cx="2789614" cy="170258"/>
          </a:xfrm>
          <a:prstGeom prst="rect">
            <a:avLst/>
          </a:prstGeom>
          <a:solidFill>
            <a:schemeClr val="accent2">
              <a:lumMod val="60000"/>
              <a:lumOff val="40000"/>
            </a:schemeClr>
          </a:solidFill>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schemeClr val="tx1"/>
              </a:solidFill>
            </a:endParaRPr>
          </a:p>
        </p:txBody>
      </p:sp>
      <p:sp>
        <p:nvSpPr>
          <p:cNvPr id="23" name="Прямоугольник 22"/>
          <p:cNvSpPr/>
          <p:nvPr/>
        </p:nvSpPr>
        <p:spPr>
          <a:xfrm>
            <a:off x="7812360" y="2430161"/>
            <a:ext cx="144016" cy="2448272"/>
          </a:xfrm>
          <a:prstGeom prst="rect">
            <a:avLst/>
          </a:prstGeom>
          <a:solidFill>
            <a:schemeClr val="accent2">
              <a:lumMod val="60000"/>
              <a:lumOff val="40000"/>
            </a:schemeClr>
          </a:solidFill>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schemeClr val="tx1"/>
              </a:solidFill>
            </a:endParaRPr>
          </a:p>
        </p:txBody>
      </p:sp>
      <p:cxnSp>
        <p:nvCxnSpPr>
          <p:cNvPr id="11" name="Прямая соединительная линия 10"/>
          <p:cNvCxnSpPr/>
          <p:nvPr/>
        </p:nvCxnSpPr>
        <p:spPr>
          <a:xfrm>
            <a:off x="0" y="5301208"/>
            <a:ext cx="9144000" cy="0"/>
          </a:xfrm>
          <a:prstGeom prst="line">
            <a:avLst/>
          </a:prstGeom>
          <a:ln w="508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4" name="Блок-схема: узел 23"/>
          <p:cNvSpPr/>
          <p:nvPr/>
        </p:nvSpPr>
        <p:spPr>
          <a:xfrm>
            <a:off x="7504007" y="1932589"/>
            <a:ext cx="616706" cy="648072"/>
          </a:xfrm>
          <a:prstGeom prst="flowChartConnector">
            <a:avLst/>
          </a:prstGeom>
          <a:solidFill>
            <a:schemeClr val="accent2">
              <a:lumMod val="60000"/>
              <a:lumOff val="40000"/>
            </a:schemeClr>
          </a:solidFill>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schemeClr val="tx1"/>
              </a:solidFill>
            </a:endParaRPr>
          </a:p>
        </p:txBody>
      </p:sp>
      <p:sp>
        <p:nvSpPr>
          <p:cNvPr id="26" name="Скругленный прямоугольник 25"/>
          <p:cNvSpPr/>
          <p:nvPr/>
        </p:nvSpPr>
        <p:spPr>
          <a:xfrm rot="1407191">
            <a:off x="4328089" y="864098"/>
            <a:ext cx="1008112" cy="822877"/>
          </a:xfrm>
          <a:prstGeom prst="roundRect">
            <a:avLst/>
          </a:prstGeom>
          <a:solidFill>
            <a:schemeClr val="accent2">
              <a:lumMod val="60000"/>
              <a:lumOff val="40000"/>
            </a:schemeClr>
          </a:solidFill>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schemeClr val="tx1"/>
              </a:solidFill>
            </a:endParaRPr>
          </a:p>
        </p:txBody>
      </p:sp>
      <p:sp>
        <p:nvSpPr>
          <p:cNvPr id="27" name="Трапеция 26"/>
          <p:cNvSpPr/>
          <p:nvPr/>
        </p:nvSpPr>
        <p:spPr>
          <a:xfrm rot="1460164">
            <a:off x="3785726" y="1460213"/>
            <a:ext cx="1457368" cy="944753"/>
          </a:xfrm>
          <a:prstGeom prst="trapezoid">
            <a:avLst/>
          </a:prstGeom>
          <a:solidFill>
            <a:schemeClr val="accent2">
              <a:lumMod val="60000"/>
              <a:lumOff val="40000"/>
            </a:schemeClr>
          </a:solidFill>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schemeClr val="tx1"/>
              </a:solidFill>
            </a:endParaRPr>
          </a:p>
        </p:txBody>
      </p:sp>
      <p:sp>
        <p:nvSpPr>
          <p:cNvPr id="2048" name="Прямоугольник 2047"/>
          <p:cNvSpPr/>
          <p:nvPr/>
        </p:nvSpPr>
        <p:spPr>
          <a:xfrm>
            <a:off x="0" y="5301208"/>
            <a:ext cx="9144000" cy="155679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52" name="Скругленный прямоугольник 2051"/>
          <p:cNvSpPr/>
          <p:nvPr/>
        </p:nvSpPr>
        <p:spPr>
          <a:xfrm rot="20360732">
            <a:off x="5947894" y="4320862"/>
            <a:ext cx="393482" cy="908338"/>
          </a:xfrm>
          <a:prstGeom prst="roundRect">
            <a:avLst>
              <a:gd name="adj" fmla="val 5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кругленный прямоугольник 14"/>
          <p:cNvSpPr/>
          <p:nvPr/>
        </p:nvSpPr>
        <p:spPr>
          <a:xfrm>
            <a:off x="5755494" y="4797152"/>
            <a:ext cx="2592288" cy="432048"/>
          </a:xfrm>
          <a:prstGeom prst="roundRect">
            <a:avLst>
              <a:gd name="adj" fmla="val 50000"/>
            </a:avLst>
          </a:prstGeom>
          <a:solidFill>
            <a:schemeClr val="accent2">
              <a:lumMod val="60000"/>
              <a:lumOff val="40000"/>
            </a:schemeClr>
          </a:solidFill>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4" name="Скругленный прямоугольник 13"/>
          <p:cNvSpPr/>
          <p:nvPr/>
        </p:nvSpPr>
        <p:spPr>
          <a:xfrm>
            <a:off x="5364088" y="5049180"/>
            <a:ext cx="3375101" cy="252028"/>
          </a:xfrm>
          <a:prstGeom prst="roundRect">
            <a:avLst>
              <a:gd name="adj" fmla="val 50000"/>
            </a:avLst>
          </a:prstGeom>
          <a:solidFill>
            <a:schemeClr val="tx1">
              <a:lumMod val="85000"/>
              <a:lumOff val="15000"/>
            </a:schemeClr>
          </a:solidFill>
          <a:ln w="508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Tree>
    <p:extLst>
      <p:ext uri="{BB962C8B-B14F-4D97-AF65-F5344CB8AC3E}">
        <p14:creationId xmlns:p14="http://schemas.microsoft.com/office/powerpoint/2010/main" val="2489798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50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2000"/>
                                        <p:tgtEl>
                                          <p:spTgt spid="2052"/>
                                        </p:tgtEl>
                                      </p:cBhvr>
                                    </p:animEffect>
                                    <p:anim calcmode="lin" valueType="num">
                                      <p:cBhvr>
                                        <p:cTn id="8" dur="2000" fill="hold"/>
                                        <p:tgtEl>
                                          <p:spTgt spid="2052"/>
                                        </p:tgtEl>
                                        <p:attrNameLst>
                                          <p:attrName>ppt_w</p:attrName>
                                        </p:attrNameLst>
                                      </p:cBhvr>
                                      <p:tavLst>
                                        <p:tav tm="0" fmla="#ppt_w*sin(2.5*pi*$)">
                                          <p:val>
                                            <p:fltVal val="0"/>
                                          </p:val>
                                        </p:tav>
                                        <p:tav tm="100000">
                                          <p:val>
                                            <p:fltVal val="1"/>
                                          </p:val>
                                        </p:tav>
                                      </p:tavLst>
                                    </p:anim>
                                    <p:anim calcmode="lin" valueType="num">
                                      <p:cBhvr>
                                        <p:cTn id="9" dur="2000" fill="hold"/>
                                        <p:tgtEl>
                                          <p:spTgt spid="2052"/>
                                        </p:tgtEl>
                                        <p:attrNameLst>
                                          <p:attrName>ppt_h</p:attrName>
                                        </p:attrNameLst>
                                      </p:cBhvr>
                                      <p:tavLst>
                                        <p:tav tm="0">
                                          <p:val>
                                            <p:strVal val="#ppt_h"/>
                                          </p:val>
                                        </p:tav>
                                        <p:tav tm="100000">
                                          <p:val>
                                            <p:strVal val="#ppt_h"/>
                                          </p:val>
                                        </p:tav>
                                      </p:tavLst>
                                    </p:anim>
                                  </p:childTnLst>
                                </p:cTn>
                              </p:par>
                            </p:childTnLst>
                          </p:cTn>
                        </p:par>
                        <p:par>
                          <p:cTn id="10" fill="hold">
                            <p:stCondLst>
                              <p:cond delay="2500"/>
                            </p:stCondLst>
                            <p:childTnLst>
                              <p:par>
                                <p:cTn id="11" presetID="1" presetClass="entr" presetSubtype="0"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mph" presetSubtype="2" fill="hold" nodeType="withEffect">
                                  <p:stCondLst>
                                    <p:cond delay="0"/>
                                  </p:stCondLst>
                                  <p:childTnLst>
                                    <p:animClr clrSpc="rgb" dir="cw">
                                      <p:cBhvr>
                                        <p:cTn id="14" dur="2000" fill="hold"/>
                                        <p:tgtEl>
                                          <p:spTgt spid="28"/>
                                        </p:tgtEl>
                                        <p:attrNameLst>
                                          <p:attrName>fillcolor</p:attrName>
                                        </p:attrNameLst>
                                      </p:cBhvr>
                                      <p:to>
                                        <a:schemeClr val="accent2"/>
                                      </p:to>
                                    </p:animClr>
                                    <p:set>
                                      <p:cBhvr>
                                        <p:cTn id="15" dur="2000" fill="hold"/>
                                        <p:tgtEl>
                                          <p:spTgt spid="28"/>
                                        </p:tgtEl>
                                        <p:attrNameLst>
                                          <p:attrName>fill.type</p:attrName>
                                        </p:attrNameLst>
                                      </p:cBhvr>
                                      <p:to>
                                        <p:strVal val="solid"/>
                                      </p:to>
                                    </p:set>
                                    <p:set>
                                      <p:cBhvr>
                                        <p:cTn id="16" dur="2000" fill="hold"/>
                                        <p:tgtEl>
                                          <p:spTgt spid="2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05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0" y="548680"/>
            <a:ext cx="9144000"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13253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Повар-это…..</a:t>
            </a:r>
            <a:endParaRPr lang="ru-RU" dirty="0"/>
          </a:p>
        </p:txBody>
      </p:sp>
      <p:sp>
        <p:nvSpPr>
          <p:cNvPr id="3" name="Объект 2"/>
          <p:cNvSpPr>
            <a:spLocks noGrp="1"/>
          </p:cNvSpPr>
          <p:nvPr>
            <p:ph idx="1"/>
          </p:nvPr>
        </p:nvSpPr>
        <p:spPr/>
        <p:txBody>
          <a:bodyPr>
            <a:normAutofit fontScale="55000" lnSpcReduction="20000"/>
          </a:bodyPr>
          <a:lstStyle/>
          <a:p>
            <a:r>
              <a:rPr lang="ru-RU" dirty="0" err="1" smtClean="0"/>
              <a:t>По́вар</a:t>
            </a:r>
            <a:r>
              <a:rPr lang="ru-RU" dirty="0" smtClean="0"/>
              <a:t> — человек, профессией — специальностью которого является приготовление пищи; а также должность на предприятиях питания, например, старший повар, повар-кондитер и так далее.</a:t>
            </a:r>
          </a:p>
          <a:p>
            <a:endParaRPr lang="ru-RU" dirty="0" smtClean="0"/>
          </a:p>
          <a:p>
            <a:r>
              <a:rPr lang="ru-RU" dirty="0" smtClean="0"/>
              <a:t>Повар готовит разные блюда (первые блюда, вторые блюда, десерты, холодные и горячие закуски, а также третьи блюда — напитки) по рецептам и умеет оформлять приготовленное. Он должен знать основы кулинарии, правила хранения и реализации пищевых продуктов (организует хранение продуктов в соответствии с санитарно-гигиеническими нормами) и их стоимость. Несмотря на то, что повар на предприятиях общественного питания пользуется установленными рецептами блюд, он может вносить в них изменения, в зависимости от качества сырья и контингента потребителей. Работает в помещении, в условиях повышенной температуры и влажности.</a:t>
            </a:r>
          </a:p>
          <a:p>
            <a:endParaRPr lang="ru-RU" dirty="0" smtClean="0"/>
          </a:p>
          <a:p>
            <a:r>
              <a:rPr lang="ru-RU" dirty="0" smtClean="0"/>
              <a:t>Скорее всего, слово «повар» произошло от восточнославянского «вар», означавшего кипящую воду и жар[1]. На флоте должность повара называется кок.</a:t>
            </a:r>
          </a:p>
          <a:p>
            <a:r>
              <a:rPr lang="ru-RU" dirty="0"/>
              <a:t> </a:t>
            </a:r>
            <a:r>
              <a:rPr lang="ru-RU" dirty="0" smtClean="0"/>
              <a:t>                     РАССМОТРИМ   ПОБЛИЖЕ  НАПРИМЕР……</a:t>
            </a:r>
            <a:endParaRPr lang="ru-RU" dirty="0"/>
          </a:p>
        </p:txBody>
      </p:sp>
    </p:spTree>
    <p:extLst>
      <p:ext uri="{BB962C8B-B14F-4D97-AF65-F5344CB8AC3E}">
        <p14:creationId xmlns:p14="http://schemas.microsoft.com/office/powerpoint/2010/main" val="4880989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ПОВАР-КОНДИТЕР</a:t>
            </a:r>
            <a:endParaRPr lang="ru-RU" dirty="0"/>
          </a:p>
        </p:txBody>
      </p:sp>
      <p:sp>
        <p:nvSpPr>
          <p:cNvPr id="4" name="Прямоугольник 3"/>
          <p:cNvSpPr/>
          <p:nvPr/>
        </p:nvSpPr>
        <p:spPr>
          <a:xfrm>
            <a:off x="755576" y="1225689"/>
            <a:ext cx="7632848" cy="4524315"/>
          </a:xfrm>
          <a:prstGeom prst="rect">
            <a:avLst/>
          </a:prstGeom>
        </p:spPr>
        <p:txBody>
          <a:bodyPr wrap="square">
            <a:spAutoFit/>
          </a:bodyPr>
          <a:lstStyle/>
          <a:p>
            <a:r>
              <a:rPr lang="ru-RU" dirty="0" smtClean="0"/>
              <a:t>Сложно сказать, когда в мире появились первые умельцы по производству вкусных сладостей. Древние индейцы майя были знакомы с шоколадом и его свойствами. Арабы еще задолго до появления в европейских лавках сладких деликатесов изобрели рахат-лукум и вкуснейшую пахлаву. Считалось, что такие знания были государственной тайной и охранялись не хуже золотомонетного фонда. Тростниковый сахар и сладости из него изобрели индусы. Само название кондитер пошло с итальянского слова </a:t>
            </a:r>
            <a:r>
              <a:rPr lang="ru-RU" dirty="0" err="1" smtClean="0"/>
              <a:t>Kandierte</a:t>
            </a:r>
            <a:r>
              <a:rPr lang="ru-RU" dirty="0" smtClean="0"/>
              <a:t> – означает варить в сахаре.</a:t>
            </a:r>
          </a:p>
          <a:p>
            <a:endParaRPr lang="ru-RU" dirty="0" smtClean="0"/>
          </a:p>
          <a:p>
            <a:r>
              <a:rPr lang="ru-RU" dirty="0" smtClean="0"/>
              <a:t>Профессия повар-кондитер подразумевает работу с едой, искусное приготовление десерта даже из минимального набора продуктов питания. Готовка может быть точно по рецепту или по вдохновению. Повар-кондитер – узкопрофильная специальность. Она заключается в разработке сладких блюд всевозможных направлений. Мастер изобретает новые рецепты тортов, пирожных, кремов, сладких начинок, муссов, десертов и воплощает их в жизнь.</a:t>
            </a:r>
            <a:endParaRPr lang="ru-RU" dirty="0"/>
          </a:p>
        </p:txBody>
      </p:sp>
    </p:spTree>
    <p:extLst>
      <p:ext uri="{BB962C8B-B14F-4D97-AF65-F5344CB8AC3E}">
        <p14:creationId xmlns:p14="http://schemas.microsoft.com/office/powerpoint/2010/main" val="31950810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Особенности профессии </a:t>
            </a:r>
            <a:br>
              <a:rPr lang="ru-RU" dirty="0" smtClean="0"/>
            </a:br>
            <a:r>
              <a:rPr lang="ru-RU" dirty="0" smtClean="0"/>
              <a:t>Повара-кондитера</a:t>
            </a:r>
            <a:endParaRPr lang="ru-RU" dirty="0"/>
          </a:p>
        </p:txBody>
      </p:sp>
      <p:sp>
        <p:nvSpPr>
          <p:cNvPr id="3" name="Объект 2"/>
          <p:cNvSpPr>
            <a:spLocks noGrp="1"/>
          </p:cNvSpPr>
          <p:nvPr>
            <p:ph idx="1"/>
          </p:nvPr>
        </p:nvSpPr>
        <p:spPr/>
        <p:txBody>
          <a:bodyPr>
            <a:normAutofit/>
          </a:bodyPr>
          <a:lstStyle/>
          <a:p>
            <a:r>
              <a:rPr lang="ru-RU" dirty="0" smtClean="0"/>
              <a:t>Главной особенностью профессии является то, что большая часть работы выполняется вручную, поэтому кондитер должен обладать развитой мелкой моторикой рук. Кроме того, настоящему мастеру не обойтись без таких качеств, как художественный вкус, фантазия и творческий подход – только тогда он может создавать истинные шедевры кулинарии!</a:t>
            </a:r>
            <a:endParaRPr lang="ru-RU" dirty="0"/>
          </a:p>
        </p:txBody>
      </p:sp>
    </p:spTree>
    <p:extLst>
      <p:ext uri="{BB962C8B-B14F-4D97-AF65-F5344CB8AC3E}">
        <p14:creationId xmlns:p14="http://schemas.microsoft.com/office/powerpoint/2010/main" val="35125266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764704"/>
            <a:ext cx="7715200" cy="778098"/>
          </a:xfrm>
        </p:spPr>
        <p:txBody>
          <a:bodyPr>
            <a:normAutofit fontScale="90000"/>
          </a:bodyPr>
          <a:lstStyle/>
          <a:p>
            <a:r>
              <a:rPr lang="ru-RU" dirty="0" smtClean="0"/>
              <a:t>Рецепт:</a:t>
            </a:r>
            <a:br>
              <a:rPr lang="ru-RU" dirty="0" smtClean="0"/>
            </a:br>
            <a:r>
              <a:rPr lang="ru-RU" b="1" dirty="0"/>
              <a:t>Шоколадный рулет с кокосовой начинкой (без выпечки)</a:t>
            </a:r>
            <a:br>
              <a:rPr lang="ru-RU" b="1" dirty="0"/>
            </a:b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2026644761"/>
              </p:ext>
            </p:extLst>
          </p:nvPr>
        </p:nvGraphicFramePr>
        <p:xfrm>
          <a:off x="1907704" y="2276872"/>
          <a:ext cx="5832648" cy="4104456"/>
        </p:xfrm>
        <a:graphic>
          <a:graphicData uri="http://schemas.openxmlformats.org/drawingml/2006/table">
            <a:tbl>
              <a:tblPr/>
              <a:tblGrid>
                <a:gridCol w="5832648"/>
              </a:tblGrid>
              <a:tr h="553308">
                <a:tc>
                  <a:txBody>
                    <a:bodyPr/>
                    <a:lstStyle/>
                    <a:p>
                      <a:pPr algn="ctr" fontAlgn="t"/>
                      <a:r>
                        <a:rPr lang="ru-RU" b="1">
                          <a:solidFill>
                            <a:srgbClr val="D84C00"/>
                          </a:solidFill>
                          <a:effectLst/>
                        </a:rPr>
                        <a:t>Продукты </a:t>
                      </a:r>
                      <a:r>
                        <a:rPr lang="ru-RU">
                          <a:solidFill>
                            <a:srgbClr val="547017"/>
                          </a:solidFill>
                          <a:effectLst/>
                        </a:rPr>
                        <a:t>(на 6 порций)</a:t>
                      </a:r>
                      <a:endParaRPr lang="ru-RU">
                        <a:effectLst/>
                      </a:endParaRPr>
                    </a:p>
                  </a:txBody>
                  <a:tcPr marL="142875" marT="95250" marB="95250">
                    <a:lnL>
                      <a:noFill/>
                    </a:lnL>
                    <a:lnR>
                      <a:noFill/>
                    </a:lnR>
                    <a:lnT>
                      <a:noFill/>
                    </a:lnT>
                    <a:lnB>
                      <a:noFill/>
                    </a:lnB>
                    <a:solidFill>
                      <a:srgbClr val="D9E0A6"/>
                    </a:solidFill>
                  </a:tcPr>
                </a:tc>
              </a:tr>
              <a:tr h="394572">
                <a:tc>
                  <a:txBody>
                    <a:bodyPr/>
                    <a:lstStyle/>
                    <a:p>
                      <a:pPr algn="ctr" fontAlgn="t"/>
                      <a:r>
                        <a:rPr lang="ru-RU">
                          <a:effectLst/>
                        </a:rPr>
                        <a:t>Печенье песочное - 200 г</a:t>
                      </a:r>
                    </a:p>
                  </a:txBody>
                  <a:tcPr marL="142875" marR="142875" marT="28575" marB="28575">
                    <a:lnL>
                      <a:noFill/>
                    </a:lnL>
                    <a:lnR>
                      <a:noFill/>
                    </a:lnR>
                    <a:lnT>
                      <a:noFill/>
                    </a:lnT>
                    <a:lnB>
                      <a:noFill/>
                    </a:lnB>
                    <a:solidFill>
                      <a:srgbClr val="E5EAC2"/>
                    </a:solidFill>
                  </a:tcPr>
                </a:tc>
              </a:tr>
              <a:tr h="394572">
                <a:tc>
                  <a:txBody>
                    <a:bodyPr/>
                    <a:lstStyle/>
                    <a:p>
                      <a:pPr algn="ctr" fontAlgn="t"/>
                      <a:r>
                        <a:rPr lang="ru-RU">
                          <a:effectLst/>
                        </a:rPr>
                        <a:t>Какао-порошок - 2 ст. ложки</a:t>
                      </a:r>
                    </a:p>
                  </a:txBody>
                  <a:tcPr marL="142875" marR="142875" marT="28575" marB="28575">
                    <a:lnL>
                      <a:noFill/>
                    </a:lnL>
                    <a:lnR>
                      <a:noFill/>
                    </a:lnR>
                    <a:lnT>
                      <a:noFill/>
                    </a:lnT>
                    <a:lnB>
                      <a:noFill/>
                    </a:lnB>
                    <a:solidFill>
                      <a:srgbClr val="D9E0A6"/>
                    </a:solidFill>
                  </a:tcPr>
                </a:tc>
              </a:tr>
              <a:tr h="394572">
                <a:tc>
                  <a:txBody>
                    <a:bodyPr/>
                    <a:lstStyle/>
                    <a:p>
                      <a:pPr algn="ctr" fontAlgn="t"/>
                      <a:r>
                        <a:rPr lang="ru-RU">
                          <a:effectLst/>
                        </a:rPr>
                        <a:t>Сахар - 20 г</a:t>
                      </a:r>
                    </a:p>
                  </a:txBody>
                  <a:tcPr marL="142875" marR="142875" marT="28575" marB="28575">
                    <a:lnL>
                      <a:noFill/>
                    </a:lnL>
                    <a:lnR>
                      <a:noFill/>
                    </a:lnR>
                    <a:lnT>
                      <a:noFill/>
                    </a:lnT>
                    <a:lnB>
                      <a:noFill/>
                    </a:lnB>
                    <a:solidFill>
                      <a:srgbClr val="E5EAC2"/>
                    </a:solidFill>
                  </a:tcPr>
                </a:tc>
              </a:tr>
              <a:tr h="394572">
                <a:tc>
                  <a:txBody>
                    <a:bodyPr/>
                    <a:lstStyle/>
                    <a:p>
                      <a:pPr algn="ctr" fontAlgn="t"/>
                      <a:r>
                        <a:rPr lang="ru-RU">
                          <a:effectLst/>
                        </a:rPr>
                        <a:t>Вода - 100 мл</a:t>
                      </a:r>
                    </a:p>
                  </a:txBody>
                  <a:tcPr marL="142875" marR="142875" marT="28575" marB="28575">
                    <a:lnL>
                      <a:noFill/>
                    </a:lnL>
                    <a:lnR>
                      <a:noFill/>
                    </a:lnR>
                    <a:lnT>
                      <a:noFill/>
                    </a:lnT>
                    <a:lnB>
                      <a:noFill/>
                    </a:lnB>
                    <a:solidFill>
                      <a:srgbClr val="D9E0A6"/>
                    </a:solidFill>
                  </a:tcPr>
                </a:tc>
              </a:tr>
              <a:tr h="394572">
                <a:tc>
                  <a:txBody>
                    <a:bodyPr/>
                    <a:lstStyle/>
                    <a:p>
                      <a:pPr algn="ctr" fontAlgn="t"/>
                      <a:r>
                        <a:rPr lang="ru-RU">
                          <a:effectLst/>
                        </a:rPr>
                        <a:t>*</a:t>
                      </a:r>
                    </a:p>
                  </a:txBody>
                  <a:tcPr marL="142875" marR="142875" marT="28575" marB="28575">
                    <a:lnL>
                      <a:noFill/>
                    </a:lnL>
                    <a:lnR>
                      <a:noFill/>
                    </a:lnR>
                    <a:lnT>
                      <a:noFill/>
                    </a:lnT>
                    <a:lnB>
                      <a:noFill/>
                    </a:lnB>
                    <a:solidFill>
                      <a:srgbClr val="E5EAC2"/>
                    </a:solidFill>
                  </a:tcPr>
                </a:tc>
              </a:tr>
              <a:tr h="394572">
                <a:tc>
                  <a:txBody>
                    <a:bodyPr/>
                    <a:lstStyle/>
                    <a:p>
                      <a:pPr algn="ctr" fontAlgn="t"/>
                      <a:r>
                        <a:rPr lang="ru-RU">
                          <a:effectLst/>
                        </a:rPr>
                        <a:t>Для начинки:</a:t>
                      </a:r>
                    </a:p>
                  </a:txBody>
                  <a:tcPr marL="142875" marR="142875" marT="28575" marB="28575">
                    <a:lnL>
                      <a:noFill/>
                    </a:lnL>
                    <a:lnR>
                      <a:noFill/>
                    </a:lnR>
                    <a:lnT>
                      <a:noFill/>
                    </a:lnT>
                    <a:lnB>
                      <a:noFill/>
                    </a:lnB>
                    <a:solidFill>
                      <a:srgbClr val="D9E0A6"/>
                    </a:solidFill>
                  </a:tcPr>
                </a:tc>
              </a:tr>
              <a:tr h="394572">
                <a:tc>
                  <a:txBody>
                    <a:bodyPr/>
                    <a:lstStyle/>
                    <a:p>
                      <a:pPr algn="ctr" fontAlgn="t"/>
                      <a:r>
                        <a:rPr lang="ru-RU">
                          <a:effectLst/>
                        </a:rPr>
                        <a:t>Масло сливочное (размягчённое) - 80 г</a:t>
                      </a:r>
                    </a:p>
                  </a:txBody>
                  <a:tcPr marL="142875" marR="142875" marT="28575" marB="28575">
                    <a:lnL>
                      <a:noFill/>
                    </a:lnL>
                    <a:lnR>
                      <a:noFill/>
                    </a:lnR>
                    <a:lnT>
                      <a:noFill/>
                    </a:lnT>
                    <a:lnB>
                      <a:noFill/>
                    </a:lnB>
                    <a:solidFill>
                      <a:srgbClr val="E5EAC2"/>
                    </a:solidFill>
                  </a:tcPr>
                </a:tc>
              </a:tr>
              <a:tr h="394572">
                <a:tc>
                  <a:txBody>
                    <a:bodyPr/>
                    <a:lstStyle/>
                    <a:p>
                      <a:pPr algn="ctr" fontAlgn="t"/>
                      <a:r>
                        <a:rPr lang="ru-RU">
                          <a:effectLst/>
                        </a:rPr>
                        <a:t>Кокосовая стружка - 80 г</a:t>
                      </a:r>
                    </a:p>
                  </a:txBody>
                  <a:tcPr marL="142875" marR="142875" marT="28575" marB="28575">
                    <a:lnL>
                      <a:noFill/>
                    </a:lnL>
                    <a:lnR>
                      <a:noFill/>
                    </a:lnR>
                    <a:lnT>
                      <a:noFill/>
                    </a:lnT>
                    <a:lnB>
                      <a:noFill/>
                    </a:lnB>
                    <a:solidFill>
                      <a:srgbClr val="D9E0A6"/>
                    </a:solidFill>
                  </a:tcPr>
                </a:tc>
              </a:tr>
              <a:tr h="394572">
                <a:tc>
                  <a:txBody>
                    <a:bodyPr/>
                    <a:lstStyle/>
                    <a:p>
                      <a:pPr algn="ctr" fontAlgn="t"/>
                      <a:r>
                        <a:rPr lang="ru-RU" dirty="0">
                          <a:effectLst/>
                        </a:rPr>
                        <a:t>Сахарная пудра - 60 г</a:t>
                      </a:r>
                    </a:p>
                  </a:txBody>
                  <a:tcPr marL="142875" marR="142875" marT="28575" marB="28575">
                    <a:lnL>
                      <a:noFill/>
                    </a:lnL>
                    <a:lnR>
                      <a:noFill/>
                    </a:lnR>
                    <a:lnT>
                      <a:noFill/>
                    </a:lnT>
                    <a:lnB>
                      <a:noFill/>
                    </a:lnB>
                    <a:solidFill>
                      <a:srgbClr val="E5EAC2"/>
                    </a:solidFill>
                  </a:tcPr>
                </a:tc>
              </a:tr>
            </a:tbl>
          </a:graphicData>
        </a:graphic>
      </p:graphicFrame>
    </p:spTree>
    <p:extLst>
      <p:ext uri="{BB962C8B-B14F-4D97-AF65-F5344CB8AC3E}">
        <p14:creationId xmlns:p14="http://schemas.microsoft.com/office/powerpoint/2010/main" val="6713804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Как же его приготовить?</a:t>
            </a:r>
            <a:br>
              <a:rPr lang="ru-RU" dirty="0" smtClean="0"/>
            </a:br>
            <a:r>
              <a:rPr lang="ru-RU" dirty="0" smtClean="0"/>
              <a:t>Сейчас расскажу </a:t>
            </a:r>
            <a:endParaRPr lang="ru-RU" dirty="0"/>
          </a:p>
        </p:txBody>
      </p:sp>
      <p:sp>
        <p:nvSpPr>
          <p:cNvPr id="3" name="Объект 2"/>
          <p:cNvSpPr>
            <a:spLocks noGrp="1"/>
          </p:cNvSpPr>
          <p:nvPr>
            <p:ph idx="1"/>
          </p:nvPr>
        </p:nvSpPr>
        <p:spPr/>
        <p:txBody>
          <a:bodyPr/>
          <a:lstStyle/>
          <a:p>
            <a:r>
              <a:rPr lang="ru-RU" dirty="0" smtClean="0"/>
              <a:t>1)-</a:t>
            </a:r>
            <a:r>
              <a:rPr lang="ru-RU" dirty="0"/>
              <a:t>Подготовить ингредиенты.</a:t>
            </a:r>
            <a:br>
              <a:rPr lang="ru-RU" dirty="0"/>
            </a:br>
            <a:r>
              <a:rPr lang="ru-RU" dirty="0"/>
              <a:t>Сливочное масло должно быть размягчённым, поэтому его необходимо предварительно вынуть из холодильника</a:t>
            </a:r>
            <a:r>
              <a:rPr lang="ru-RU" dirty="0" smtClean="0"/>
              <a:t>.</a:t>
            </a:r>
          </a:p>
          <a:p>
            <a:r>
              <a:rPr lang="ru-RU" dirty="0" smtClean="0"/>
              <a:t>              должно получиться так </a:t>
            </a:r>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4551191"/>
            <a:ext cx="3312368" cy="2209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3966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188640"/>
            <a:ext cx="8229600" cy="6480719"/>
          </a:xfrm>
        </p:spPr>
        <p:txBody>
          <a:bodyPr/>
          <a:lstStyle/>
          <a:p>
            <a:r>
              <a:rPr lang="ru-RU" dirty="0"/>
              <a:t>2) </a:t>
            </a:r>
            <a:br>
              <a:rPr lang="ru-RU" dirty="0"/>
            </a:br>
            <a:r>
              <a:rPr lang="ru-RU" dirty="0"/>
              <a:t>Печенье отправить в чашу блендера с насадкой "металлический нож</a:t>
            </a:r>
            <a:r>
              <a:rPr lang="ru-RU" dirty="0" smtClean="0"/>
              <a:t>".</a:t>
            </a:r>
          </a:p>
          <a:p>
            <a:r>
              <a:rPr lang="ru-RU" dirty="0" smtClean="0"/>
              <a:t>                                      </a:t>
            </a:r>
          </a:p>
          <a:p>
            <a:endParaRPr lang="ru-RU" dirty="0"/>
          </a:p>
          <a:p>
            <a:endParaRPr lang="ru-RU" dirty="0" smtClean="0"/>
          </a:p>
          <a:p>
            <a:endParaRPr lang="ru-RU" dirty="0"/>
          </a:p>
          <a:p>
            <a:r>
              <a:rPr lang="ru-RU" dirty="0" smtClean="0"/>
              <a:t>3)</a:t>
            </a:r>
            <a:endParaRPr lang="ru-R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865784"/>
            <a:ext cx="3456384"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1331640" y="4026024"/>
            <a:ext cx="4572000" cy="646331"/>
          </a:xfrm>
          <a:prstGeom prst="rect">
            <a:avLst/>
          </a:prstGeom>
        </p:spPr>
        <p:txBody>
          <a:bodyPr>
            <a:spAutoFit/>
          </a:bodyPr>
          <a:lstStyle/>
          <a:p>
            <a:r>
              <a:rPr lang="ru-RU" dirty="0"/>
              <a:t/>
            </a:r>
            <a:br>
              <a:rPr lang="ru-RU" dirty="0"/>
            </a:br>
            <a:r>
              <a:rPr lang="ru-RU" dirty="0"/>
              <a:t>Перебить печенье в мелкую крошку.</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500" y="4701896"/>
            <a:ext cx="3592782" cy="1895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26719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16632"/>
            <a:ext cx="8229600" cy="6480720"/>
          </a:xfrm>
        </p:spPr>
        <p:txBody>
          <a:bodyPr/>
          <a:lstStyle/>
          <a:p>
            <a:r>
              <a:rPr lang="ru-RU" dirty="0"/>
              <a:t>4) </a:t>
            </a:r>
            <a:br>
              <a:rPr lang="ru-RU" dirty="0"/>
            </a:br>
            <a:r>
              <a:rPr lang="ru-RU" dirty="0"/>
              <a:t>В воде растворить сахар</a:t>
            </a:r>
            <a:r>
              <a:rPr lang="ru-RU" dirty="0" smtClean="0"/>
              <a:t>.</a:t>
            </a:r>
          </a:p>
          <a:p>
            <a:endParaRPr lang="ru-RU" dirty="0"/>
          </a:p>
          <a:p>
            <a:endParaRPr lang="ru-RU" dirty="0" smtClean="0"/>
          </a:p>
          <a:p>
            <a:endParaRPr lang="ru-RU" dirty="0"/>
          </a:p>
          <a:p>
            <a:endParaRPr lang="ru-RU" dirty="0" smtClean="0"/>
          </a:p>
          <a:p>
            <a:r>
              <a:rPr lang="ru-RU" dirty="0"/>
              <a:t>5) </a:t>
            </a:r>
            <a:br>
              <a:rPr lang="ru-RU" dirty="0"/>
            </a:br>
            <a:r>
              <a:rPr lang="ru-RU" dirty="0"/>
              <a:t>В глубокую миску выложить крошку печенья и добавить какао-порошок.</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319417"/>
            <a:ext cx="2989297" cy="1994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1967171"/>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TotalTime>
  <Words>467</Words>
  <Application>Microsoft Office PowerPoint</Application>
  <PresentationFormat>Экран (4:3)</PresentationFormat>
  <Paragraphs>61</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 Office</vt:lpstr>
      <vt:lpstr>Презентация  на тему:</vt:lpstr>
      <vt:lpstr>Презентация PowerPoint</vt:lpstr>
      <vt:lpstr>Повар-это…..</vt:lpstr>
      <vt:lpstr>ПОВАР-КОНДИТЕР</vt:lpstr>
      <vt:lpstr>Особенности профессии  Повара-кондитера</vt:lpstr>
      <vt:lpstr>Рецепт: Шоколадный рулет с кокосовой начинкой (без выпечки) </vt:lpstr>
      <vt:lpstr>Как же его приготовить? Сейчас расскажу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Krokoz™</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на тему:</dc:title>
  <dc:creator>Admin</dc:creator>
  <cp:lastModifiedBy>Admin</cp:lastModifiedBy>
  <cp:revision>12</cp:revision>
  <dcterms:created xsi:type="dcterms:W3CDTF">2020-12-07T13:34:38Z</dcterms:created>
  <dcterms:modified xsi:type="dcterms:W3CDTF">2020-12-11T03:44:43Z</dcterms:modified>
</cp:coreProperties>
</file>